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7" d="100"/>
          <a:sy n="117" d="100"/>
        </p:scale>
        <p:origin x="2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79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95623" y="1878806"/>
            <a:ext cx="7752755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4050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Napoleons wichtigste Schlachten</a:t>
            </a:r>
            <a:endParaRPr lang="en-US" sz="4050" dirty="0"/>
          </a:p>
        </p:txBody>
      </p:sp>
      <p:sp>
        <p:nvSpPr>
          <p:cNvPr id="5" name="Text 1"/>
          <p:cNvSpPr/>
          <p:nvPr/>
        </p:nvSpPr>
        <p:spPr>
          <a:xfrm>
            <a:off x="695623" y="2878931"/>
            <a:ext cx="775275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2025" dirty="0">
                <a:solidFill>
                  <a:srgbClr val="FFD7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Von den Pyramiden bis Waterloo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150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Schlacht bei Waterloo (1815)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09042"/>
            <a:ext cx="87312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18. Juni 1815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1158878" y="909042"/>
            <a:ext cx="24093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Napoleons endgültige Niederlage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442913" y="1228725"/>
            <a:ext cx="3900488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442913" y="1471613"/>
            <a:ext cx="3900488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Nach seiner Flucht von Elba und den "Hundert Tagen" an der Macht stellte sich Napoleon einer Koalition aus britischen und preußischen Truppen.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442913" y="2400300"/>
            <a:ext cx="3900488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Gegner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442913" y="2643188"/>
            <a:ext cx="3900488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Britisch-niederländische Armee unter Herzog von Wellington und preußische Armee unter Feldmarschall Blücher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442913" y="3571875"/>
            <a:ext cx="3900488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Entscheidender Moment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442913" y="3814763"/>
            <a:ext cx="3900488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Das rechtzeitige Eintreffen der preußischen Truppen unter Blücher wendete die Schlacht zugunsten der Alliierten.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442913" y="4743450"/>
            <a:ext cx="3900488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Folgen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442913" y="4986338"/>
            <a:ext cx="3900488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Endgültige Abdankung Napoleons, Verbannung nach St. Helena, Wiederherstellung der Bourbonen-Monarchie in Frankreich</a:t>
            </a:r>
            <a:endParaRPr lang="en-US" sz="1046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0113"/>
            <a:ext cx="4286250" cy="2143125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4572000" y="3071813"/>
            <a:ext cx="42862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Schlacht bei Waterloo, 18. Juni 1815</a:t>
            </a:r>
            <a:endParaRPr lang="en-US" sz="732" dirty="0"/>
          </a:p>
        </p:txBody>
      </p:sp>
      <p:sp>
        <p:nvSpPr>
          <p:cNvPr id="16" name="Shape 12"/>
          <p:cNvSpPr/>
          <p:nvPr/>
        </p:nvSpPr>
        <p:spPr>
          <a:xfrm>
            <a:off x="4572000" y="3386138"/>
            <a:ext cx="4286250" cy="214312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4686300" y="3500438"/>
            <a:ext cx="40576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Truppenstärken und Verluste</a:t>
            </a:r>
            <a:endParaRPr lang="en-US" sz="135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3843338"/>
            <a:ext cx="4057650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292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Zusammenfassung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00113"/>
            <a:ext cx="40576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Napoleons militärische Karriere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285750" y="1271588"/>
            <a:ext cx="405765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Schlachten Napoleons zeigen eine klare Entwicklung: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457200" y="1609130"/>
            <a:ext cx="145149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Aufstieg (1798-1800):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457200" y="1609130"/>
            <a:ext cx="3547346" cy="4089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Innovative Taktiken und kühne Manöver bei den Pyramiden und Marengo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457200" y="2094905"/>
            <a:ext cx="165478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Höhepunkt (1805-1807):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457200" y="2094905"/>
            <a:ext cx="3804633" cy="4089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Taktische Meisterleistungen bei Austerlitz und Jena-Auerstedt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457200" y="2580680"/>
            <a:ext cx="139188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Wendepunkt (1812):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457200" y="2580680"/>
            <a:ext cx="3427716" cy="4089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Pyrrhussieg bei Borodino und katastrophaler Russlandfeldzug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457200" y="3066455"/>
            <a:ext cx="169507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Niedergang (1813-1815):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457200" y="3066455"/>
            <a:ext cx="3747204" cy="4089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Überdehnung der Ressourcen führt zu Niederlagen bei Leipzig und Waterloo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285750" y="3600450"/>
            <a:ext cx="40576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Historisches Erbe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285750" y="3943350"/>
            <a:ext cx="405765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Napoleons militärische Innovationen revolutionierten die Kriegsführung:</a:t>
            </a:r>
            <a:endParaRPr lang="en-US" sz="1046" dirty="0"/>
          </a:p>
        </p:txBody>
      </p:sp>
      <p:sp>
        <p:nvSpPr>
          <p:cNvPr id="16" name="Text 13"/>
          <p:cNvSpPr/>
          <p:nvPr/>
        </p:nvSpPr>
        <p:spPr>
          <a:xfrm>
            <a:off x="457200" y="4429125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Flexible Divisionsstruktur</a:t>
            </a:r>
            <a:endParaRPr lang="en-US" sz="1046" dirty="0"/>
          </a:p>
        </p:txBody>
      </p:sp>
      <p:sp>
        <p:nvSpPr>
          <p:cNvPr id="17" name="Text 14"/>
          <p:cNvSpPr/>
          <p:nvPr/>
        </p:nvSpPr>
        <p:spPr>
          <a:xfrm>
            <a:off x="457200" y="4672013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Effektiver Artillerieeinsatz</a:t>
            </a:r>
            <a:endParaRPr lang="en-US" sz="1046" dirty="0"/>
          </a:p>
        </p:txBody>
      </p:sp>
      <p:sp>
        <p:nvSpPr>
          <p:cNvPr id="18" name="Text 15"/>
          <p:cNvSpPr/>
          <p:nvPr/>
        </p:nvSpPr>
        <p:spPr>
          <a:xfrm>
            <a:off x="457200" y="4914900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Schnelle Truppenbewegungen</a:t>
            </a:r>
            <a:endParaRPr lang="en-US" sz="1046" dirty="0"/>
          </a:p>
        </p:txBody>
      </p:sp>
      <p:sp>
        <p:nvSpPr>
          <p:cNvPr id="19" name="Text 16"/>
          <p:cNvSpPr/>
          <p:nvPr/>
        </p:nvSpPr>
        <p:spPr>
          <a:xfrm>
            <a:off x="457200" y="5157788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Kombination aus Strategie und Improvisation</a:t>
            </a:r>
            <a:endParaRPr lang="en-US" sz="1046" dirty="0"/>
          </a:p>
        </p:txBody>
      </p:sp>
      <p:sp>
        <p:nvSpPr>
          <p:cNvPr id="20" name="Shape 17"/>
          <p:cNvSpPr/>
          <p:nvPr/>
        </p:nvSpPr>
        <p:spPr>
          <a:xfrm>
            <a:off x="4572000" y="900113"/>
            <a:ext cx="4286250" cy="4000500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014413"/>
            <a:ext cx="4057650" cy="3571875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4686300" y="4643438"/>
            <a:ext cx="40576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Geografische und chronologische Übersicht der wichtigsten Schlachten Napoleons</a:t>
            </a:r>
            <a:endParaRPr lang="en-US" sz="732" dirty="0"/>
          </a:p>
        </p:txBody>
      </p:sp>
      <p:sp>
        <p:nvSpPr>
          <p:cNvPr id="23" name="Text 19"/>
          <p:cNvSpPr/>
          <p:nvPr/>
        </p:nvSpPr>
        <p:spPr>
          <a:xfrm>
            <a:off x="4572000" y="5072063"/>
            <a:ext cx="42862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837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"Die Geschichte ist eine Sammlung von Lügen, auf die man sich geeinigt hat."</a:t>
            </a:r>
            <a:endParaRPr lang="en-US" sz="837" dirty="0"/>
          </a:p>
        </p:txBody>
      </p:sp>
      <p:sp>
        <p:nvSpPr>
          <p:cNvPr id="24" name="Text 20"/>
          <p:cNvSpPr/>
          <p:nvPr/>
        </p:nvSpPr>
        <p:spPr>
          <a:xfrm>
            <a:off x="4572000" y="5272088"/>
            <a:ext cx="42862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— Napoleon Bonaparte</a:t>
            </a:r>
            <a:endParaRPr lang="en-US" sz="83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Einführung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09042"/>
            <a:ext cx="228016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 Bonaparte (1769-1821)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2565918" y="909042"/>
            <a:ext cx="935692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war einer der 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85750" y="1123355"/>
            <a:ext cx="374318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bedeutendsten militärischen und politischen Führer der 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285750" y="1337667"/>
            <a:ext cx="172181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europäischen Geschichte.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457200" y="1657350"/>
            <a:ext cx="38862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Geboren auf Korsika, stieg er während der Französischen Revolution zum General auf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457200" y="2143125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1799: Machtergreifung als Erster Konsul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457200" y="2414588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1804: Krönung zum Kaiser der Franzosen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457200" y="2686050"/>
            <a:ext cx="38862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1803-1815: Napoleonische Kriege gegen wechselnde europäische Koalitionen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457200" y="3171825"/>
            <a:ext cx="38862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Militärische Innovationen: Beweglichkeit, Artillerieeinsatz, Divisionsstruktur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457200" y="3657600"/>
            <a:ext cx="38862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Nach der Niederlage bei Waterloo: Verbannung auf St. Helena, wo er 1821 starb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285750" y="4200525"/>
            <a:ext cx="405765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Seine Schlachten veränderten die politische Landkarte Europas und die moderne Kriegsführung nachhaltig.</a:t>
            </a:r>
            <a:endParaRPr lang="en-US" sz="1046" dirty="0"/>
          </a:p>
        </p:txBody>
      </p:sp>
      <p:sp>
        <p:nvSpPr>
          <p:cNvPr id="15" name="Shape 12"/>
          <p:cNvSpPr/>
          <p:nvPr/>
        </p:nvSpPr>
        <p:spPr>
          <a:xfrm>
            <a:off x="4572000" y="900113"/>
            <a:ext cx="4286250" cy="328612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014413"/>
            <a:ext cx="4057650" cy="285750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4686300" y="3929063"/>
            <a:ext cx="40576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 Bonaparte zu Pferd, mit seinem charakteristischen Zweispitz-Hut</a:t>
            </a:r>
            <a:endParaRPr lang="en-US" sz="732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863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Chronologie der Schlachten</a:t>
            </a:r>
            <a:endParaRPr lang="en-US" sz="2025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900113"/>
            <a:ext cx="8572500" cy="2143125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285750" y="3328988"/>
            <a:ext cx="2057400" cy="1771650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400050" y="3443288"/>
            <a:ext cx="18288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Aufstieg (1798-1800)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514350" y="37576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Schlacht bei den Pyramiden (1798)</a:t>
            </a:r>
            <a:endParaRPr lang="en-US" sz="1046" dirty="0"/>
          </a:p>
        </p:txBody>
      </p:sp>
      <p:sp>
        <p:nvSpPr>
          <p:cNvPr id="8" name="Text 4"/>
          <p:cNvSpPr/>
          <p:nvPr/>
        </p:nvSpPr>
        <p:spPr>
          <a:xfrm>
            <a:off x="514350" y="42148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Schlacht bei Marengo (1800)</a:t>
            </a:r>
            <a:endParaRPr lang="en-US" sz="1046" dirty="0"/>
          </a:p>
        </p:txBody>
      </p:sp>
      <p:sp>
        <p:nvSpPr>
          <p:cNvPr id="9" name="Text 5"/>
          <p:cNvSpPr/>
          <p:nvPr/>
        </p:nvSpPr>
        <p:spPr>
          <a:xfrm>
            <a:off x="400050" y="4700588"/>
            <a:ext cx="18288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Etablierung als militärisches Genie und Sicherung politischer Macht</a:t>
            </a:r>
            <a:endParaRPr lang="en-US" sz="732" dirty="0"/>
          </a:p>
        </p:txBody>
      </p:sp>
      <p:sp>
        <p:nvSpPr>
          <p:cNvPr id="10" name="Shape 6"/>
          <p:cNvSpPr/>
          <p:nvPr/>
        </p:nvSpPr>
        <p:spPr>
          <a:xfrm>
            <a:off x="2457450" y="3328988"/>
            <a:ext cx="2057400" cy="1771650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2571750" y="3443288"/>
            <a:ext cx="18288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Höhepunkt (1805-1807)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2686050" y="37576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Schlacht bei Austerlitz (1805)</a:t>
            </a:r>
            <a:endParaRPr lang="en-US" sz="1046" dirty="0"/>
          </a:p>
        </p:txBody>
      </p:sp>
      <p:sp>
        <p:nvSpPr>
          <p:cNvPr id="13" name="Text 9"/>
          <p:cNvSpPr/>
          <p:nvPr/>
        </p:nvSpPr>
        <p:spPr>
          <a:xfrm>
            <a:off x="2686050" y="42148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Schlacht bei Jena-Auerstedt (1806)</a:t>
            </a:r>
            <a:endParaRPr lang="en-US" sz="1046" dirty="0"/>
          </a:p>
        </p:txBody>
      </p:sp>
      <p:sp>
        <p:nvSpPr>
          <p:cNvPr id="14" name="Text 10"/>
          <p:cNvSpPr/>
          <p:nvPr/>
        </p:nvSpPr>
        <p:spPr>
          <a:xfrm>
            <a:off x="2571750" y="4700588"/>
            <a:ext cx="18288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Napoleons größte militärische Erfolge und Dominanz in Europa</a:t>
            </a:r>
            <a:endParaRPr lang="en-US" sz="732" dirty="0"/>
          </a:p>
        </p:txBody>
      </p:sp>
      <p:sp>
        <p:nvSpPr>
          <p:cNvPr id="15" name="Shape 11"/>
          <p:cNvSpPr/>
          <p:nvPr/>
        </p:nvSpPr>
        <p:spPr>
          <a:xfrm>
            <a:off x="4629150" y="3328988"/>
            <a:ext cx="2057400" cy="1771650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4743450" y="3443288"/>
            <a:ext cx="18288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Wendepunkt (1812)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4857750" y="37576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Schlacht bei Borodino (1812)</a:t>
            </a:r>
            <a:endParaRPr lang="en-US" sz="1046" dirty="0"/>
          </a:p>
        </p:txBody>
      </p:sp>
      <p:sp>
        <p:nvSpPr>
          <p:cNvPr id="18" name="Text 14"/>
          <p:cNvSpPr/>
          <p:nvPr/>
        </p:nvSpPr>
        <p:spPr>
          <a:xfrm>
            <a:off x="4743450" y="4243388"/>
            <a:ext cx="18288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Pyrrhussieg in Russland, Beginn des militärischen Niedergangs</a:t>
            </a:r>
            <a:endParaRPr lang="en-US" sz="732" dirty="0"/>
          </a:p>
        </p:txBody>
      </p:sp>
      <p:sp>
        <p:nvSpPr>
          <p:cNvPr id="19" name="Shape 15"/>
          <p:cNvSpPr/>
          <p:nvPr/>
        </p:nvSpPr>
        <p:spPr>
          <a:xfrm>
            <a:off x="6800850" y="3328988"/>
            <a:ext cx="2057400" cy="1771650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20" name="Text 16"/>
          <p:cNvSpPr/>
          <p:nvPr/>
        </p:nvSpPr>
        <p:spPr>
          <a:xfrm>
            <a:off x="6915150" y="3443288"/>
            <a:ext cx="182880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Niedergang (1813-1815)</a:t>
            </a:r>
            <a:endParaRPr lang="en-US" sz="1350" dirty="0"/>
          </a:p>
        </p:txBody>
      </p:sp>
      <p:sp>
        <p:nvSpPr>
          <p:cNvPr id="21" name="Text 17"/>
          <p:cNvSpPr/>
          <p:nvPr/>
        </p:nvSpPr>
        <p:spPr>
          <a:xfrm>
            <a:off x="7029450" y="37576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Völkerschlacht bei Leipzig (1813)</a:t>
            </a:r>
            <a:endParaRPr lang="en-US" sz="1046" dirty="0"/>
          </a:p>
        </p:txBody>
      </p:sp>
      <p:sp>
        <p:nvSpPr>
          <p:cNvPr id="22" name="Text 18"/>
          <p:cNvSpPr/>
          <p:nvPr/>
        </p:nvSpPr>
        <p:spPr>
          <a:xfrm>
            <a:off x="7029450" y="4214813"/>
            <a:ext cx="17145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Schlacht bei Waterloo (1815)</a:t>
            </a:r>
            <a:endParaRPr lang="en-US" sz="1046" dirty="0"/>
          </a:p>
        </p:txBody>
      </p:sp>
      <p:sp>
        <p:nvSpPr>
          <p:cNvPr id="23" name="Text 19"/>
          <p:cNvSpPr/>
          <p:nvPr/>
        </p:nvSpPr>
        <p:spPr>
          <a:xfrm>
            <a:off x="6915150" y="4700588"/>
            <a:ext cx="18288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Entscheidende Niederlagen und Ende des Kaiserreichs</a:t>
            </a:r>
            <a:endParaRPr lang="en-US" sz="732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578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Schlacht bei den Pyramiden (1798)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851892"/>
            <a:ext cx="58793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Kontext: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873686" y="851892"/>
            <a:ext cx="310926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Teil des Ägyptenfeldzugs, Napoleons Versuch, 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85750" y="1066205"/>
            <a:ext cx="328542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britische Interessen im Mittelmeer zu schwächen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285750" y="1394817"/>
            <a:ext cx="51649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Datum: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802249" y="1394817"/>
            <a:ext cx="84112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21. Juli 1798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285750" y="1723430"/>
            <a:ext cx="55350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Gegner: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839251" y="1723430"/>
            <a:ext cx="268691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Ägyptische Mamluken unter Murad Bey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285750" y="2052042"/>
            <a:ext cx="46093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Taktik: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746689" y="2052042"/>
            <a:ext cx="275519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Napoleon setzte erstmals erfolgreich die 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285750" y="2266355"/>
            <a:ext cx="345316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"Divisionsquadrate" ein - eine Formation, die gegen 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285750" y="2480667"/>
            <a:ext cx="282021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Kavallerieangriffe besonders wirksam war</a:t>
            </a:r>
            <a:endParaRPr lang="en-US" sz="1046" dirty="0"/>
          </a:p>
        </p:txBody>
      </p:sp>
      <p:sp>
        <p:nvSpPr>
          <p:cNvPr id="15" name="Shape 12"/>
          <p:cNvSpPr/>
          <p:nvPr/>
        </p:nvSpPr>
        <p:spPr>
          <a:xfrm>
            <a:off x="285750" y="2800350"/>
            <a:ext cx="4057650" cy="197167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285750" y="2800350"/>
            <a:ext cx="28575" cy="1971675"/>
          </a:xfrm>
          <a:prstGeom prst="rect">
            <a:avLst/>
          </a:prstGeom>
          <a:solidFill>
            <a:srgbClr val="FFD700"/>
          </a:solidFill>
          <a:ln/>
        </p:spPr>
      </p:sp>
      <p:sp>
        <p:nvSpPr>
          <p:cNvPr id="17" name="Text 14"/>
          <p:cNvSpPr/>
          <p:nvPr/>
        </p:nvSpPr>
        <p:spPr>
          <a:xfrm>
            <a:off x="400050" y="2914650"/>
            <a:ext cx="38290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Truppenstärken &amp; Verluste</a:t>
            </a:r>
            <a:endParaRPr lang="en-US" sz="135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228975"/>
            <a:ext cx="3800475" cy="1428750"/>
          </a:xfrm>
          <a:prstGeom prst="rect">
            <a:avLst/>
          </a:prstGeom>
        </p:spPr>
      </p:pic>
      <p:sp>
        <p:nvSpPr>
          <p:cNvPr id="19" name="Shape 15"/>
          <p:cNvSpPr/>
          <p:nvPr/>
        </p:nvSpPr>
        <p:spPr>
          <a:xfrm>
            <a:off x="4572000" y="842963"/>
            <a:ext cx="4286250" cy="271462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957263"/>
            <a:ext cx="4057650" cy="228600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4686300" y="3300413"/>
            <a:ext cx="40576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Schlacht bei den Pyramiden, Gemälde von Antoine-Jean Gros</a:t>
            </a:r>
            <a:endParaRPr lang="en-US" sz="732" dirty="0"/>
          </a:p>
        </p:txBody>
      </p:sp>
      <p:sp>
        <p:nvSpPr>
          <p:cNvPr id="22" name="Shape 17"/>
          <p:cNvSpPr/>
          <p:nvPr/>
        </p:nvSpPr>
        <p:spPr>
          <a:xfrm>
            <a:off x="4572000" y="3729038"/>
            <a:ext cx="4286250" cy="174307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23" name="Text 18"/>
          <p:cNvSpPr/>
          <p:nvPr/>
        </p:nvSpPr>
        <p:spPr>
          <a:xfrm>
            <a:off x="4686300" y="3843338"/>
            <a:ext cx="40576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Bedeutung</a:t>
            </a:r>
            <a:endParaRPr lang="en-US" sz="1350" dirty="0"/>
          </a:p>
        </p:txBody>
      </p:sp>
      <p:sp>
        <p:nvSpPr>
          <p:cNvPr id="24" name="Text 19"/>
          <p:cNvSpPr/>
          <p:nvPr/>
        </p:nvSpPr>
        <p:spPr>
          <a:xfrm>
            <a:off x="4857750" y="4157663"/>
            <a:ext cx="38862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Eroberung Kairos und Kontrolle über Ägypten</a:t>
            </a:r>
            <a:endParaRPr lang="en-US" sz="837" dirty="0"/>
          </a:p>
        </p:txBody>
      </p:sp>
      <p:sp>
        <p:nvSpPr>
          <p:cNvPr id="25" name="Text 20"/>
          <p:cNvSpPr/>
          <p:nvPr/>
        </p:nvSpPr>
        <p:spPr>
          <a:xfrm>
            <a:off x="4857750" y="4386263"/>
            <a:ext cx="38862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Festigung von Napoleons militärischem Ruhm</a:t>
            </a:r>
            <a:endParaRPr lang="en-US" sz="837" dirty="0"/>
          </a:p>
        </p:txBody>
      </p:sp>
      <p:sp>
        <p:nvSpPr>
          <p:cNvPr id="26" name="Text 21"/>
          <p:cNvSpPr/>
          <p:nvPr/>
        </p:nvSpPr>
        <p:spPr>
          <a:xfrm>
            <a:off x="4857750" y="4614863"/>
            <a:ext cx="38862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Berühmtes Zitat: "Soldaten, von diesen Pyramiden blicken 40 Jahrhunderte auf euch herab!"</a:t>
            </a:r>
            <a:endParaRPr lang="en-US" sz="837" dirty="0"/>
          </a:p>
        </p:txBody>
      </p:sp>
      <p:sp>
        <p:nvSpPr>
          <p:cNvPr id="27" name="Text 22"/>
          <p:cNvSpPr/>
          <p:nvPr/>
        </p:nvSpPr>
        <p:spPr>
          <a:xfrm>
            <a:off x="4857750" y="5014913"/>
            <a:ext cx="38862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Trotz militärischen Erfolgs: Britische Flotte unter Nelson vernichtete die französische Flotte bei Abukir</a:t>
            </a:r>
            <a:endParaRPr lang="en-US" sz="837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07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Schlacht bei Marengo (1800)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57263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Datum: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1285875" y="957263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14. Juni 1800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85750" y="1407319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Ort: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1285875" y="1407319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Marengo, Norditalien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285750" y="1857375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Kontext: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1285875" y="1857375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Zweiter Koalitionskrieg, Italien-Feldzug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285750" y="2307431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Gegner: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1285875" y="2307431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Österreich unter General Melas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285750" y="2757488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Truppenstärke: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1285875" y="2757488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28.000 Franzosen vs. 29.000 Österreicher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285750" y="3207544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Verluste:</a:t>
            </a:r>
            <a:endParaRPr lang="en-US" sz="1046" dirty="0"/>
          </a:p>
        </p:txBody>
      </p:sp>
      <p:sp>
        <p:nvSpPr>
          <p:cNvPr id="15" name="Text 12"/>
          <p:cNvSpPr/>
          <p:nvPr/>
        </p:nvSpPr>
        <p:spPr>
          <a:xfrm>
            <a:off x="1285875" y="3207544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8.000 Franzosen vs. 9.400 Österreicher</a:t>
            </a:r>
            <a:endParaRPr lang="en-US" sz="1046" dirty="0"/>
          </a:p>
        </p:txBody>
      </p:sp>
      <p:sp>
        <p:nvSpPr>
          <p:cNvPr id="16" name="Text 13"/>
          <p:cNvSpPr/>
          <p:nvPr/>
        </p:nvSpPr>
        <p:spPr>
          <a:xfrm>
            <a:off x="285750" y="3609380"/>
            <a:ext cx="54264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Verlauf:</a:t>
            </a:r>
            <a:endParaRPr lang="en-US" sz="1046" dirty="0"/>
          </a:p>
        </p:txBody>
      </p:sp>
      <p:sp>
        <p:nvSpPr>
          <p:cNvPr id="17" name="Text 14"/>
          <p:cNvSpPr/>
          <p:nvPr/>
        </p:nvSpPr>
        <p:spPr>
          <a:xfrm>
            <a:off x="828396" y="3609380"/>
            <a:ext cx="326798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Die Schlacht begann mit einem österreichischen </a:t>
            </a:r>
            <a:endParaRPr lang="en-US" sz="1046" dirty="0"/>
          </a:p>
        </p:txBody>
      </p:sp>
      <p:sp>
        <p:nvSpPr>
          <p:cNvPr id="18" name="Text 15"/>
          <p:cNvSpPr/>
          <p:nvPr/>
        </p:nvSpPr>
        <p:spPr>
          <a:xfrm>
            <a:off x="285750" y="3823692"/>
            <a:ext cx="342445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Angriff, der die Franzosen zunächst zurückdrängte. </a:t>
            </a:r>
            <a:endParaRPr lang="en-US" sz="1046" dirty="0"/>
          </a:p>
        </p:txBody>
      </p:sp>
      <p:sp>
        <p:nvSpPr>
          <p:cNvPr id="19" name="Text 16"/>
          <p:cNvSpPr/>
          <p:nvPr/>
        </p:nvSpPr>
        <p:spPr>
          <a:xfrm>
            <a:off x="285750" y="4038005"/>
            <a:ext cx="363502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 stand kurz vor einer Niederlage, als General </a:t>
            </a:r>
            <a:endParaRPr lang="en-US" sz="1046" dirty="0"/>
          </a:p>
        </p:txBody>
      </p:sp>
      <p:sp>
        <p:nvSpPr>
          <p:cNvPr id="20" name="Text 17"/>
          <p:cNvSpPr/>
          <p:nvPr/>
        </p:nvSpPr>
        <p:spPr>
          <a:xfrm>
            <a:off x="285750" y="4252317"/>
            <a:ext cx="379606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Desaix mit Verstärkungen eintraf und das Blatt wendete.</a:t>
            </a:r>
            <a:endParaRPr lang="en-US" sz="1046" dirty="0"/>
          </a:p>
        </p:txBody>
      </p:sp>
      <p:sp>
        <p:nvSpPr>
          <p:cNvPr id="21" name="Text 18"/>
          <p:cNvSpPr/>
          <p:nvPr/>
        </p:nvSpPr>
        <p:spPr>
          <a:xfrm>
            <a:off x="285750" y="4552355"/>
            <a:ext cx="81282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Bedeutung:</a:t>
            </a:r>
            <a:endParaRPr lang="en-US" sz="1046" dirty="0"/>
          </a:p>
        </p:txBody>
      </p:sp>
      <p:sp>
        <p:nvSpPr>
          <p:cNvPr id="22" name="Text 19"/>
          <p:cNvSpPr/>
          <p:nvPr/>
        </p:nvSpPr>
        <p:spPr>
          <a:xfrm>
            <a:off x="1098575" y="4552355"/>
            <a:ext cx="319183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Der Sieg sicherte Napoleons politische Position </a:t>
            </a:r>
            <a:endParaRPr lang="en-US" sz="1046" dirty="0"/>
          </a:p>
        </p:txBody>
      </p:sp>
      <p:sp>
        <p:nvSpPr>
          <p:cNvPr id="23" name="Text 20"/>
          <p:cNvSpPr/>
          <p:nvPr/>
        </p:nvSpPr>
        <p:spPr>
          <a:xfrm>
            <a:off x="285750" y="4766667"/>
            <a:ext cx="393034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als Erster Konsul in Frankreich und führte zum Frieden von </a:t>
            </a:r>
            <a:endParaRPr lang="en-US" sz="1046" dirty="0"/>
          </a:p>
        </p:txBody>
      </p:sp>
      <p:sp>
        <p:nvSpPr>
          <p:cNvPr id="24" name="Text 21"/>
          <p:cNvSpPr/>
          <p:nvPr/>
        </p:nvSpPr>
        <p:spPr>
          <a:xfrm>
            <a:off x="285750" y="4980980"/>
            <a:ext cx="363661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Lunéville mit Österreich. Diese Schlacht demonstrierte </a:t>
            </a:r>
            <a:endParaRPr lang="en-US" sz="1046" dirty="0"/>
          </a:p>
        </p:txBody>
      </p:sp>
      <p:sp>
        <p:nvSpPr>
          <p:cNvPr id="25" name="Text 22"/>
          <p:cNvSpPr/>
          <p:nvPr/>
        </p:nvSpPr>
        <p:spPr>
          <a:xfrm>
            <a:off x="285750" y="5195292"/>
            <a:ext cx="369761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Napoleons Fähigkeit, auch aus schwierigen Situationen </a:t>
            </a:r>
            <a:endParaRPr lang="en-US" sz="1046" dirty="0"/>
          </a:p>
        </p:txBody>
      </p:sp>
      <p:sp>
        <p:nvSpPr>
          <p:cNvPr id="26" name="Text 23"/>
          <p:cNvSpPr/>
          <p:nvPr/>
        </p:nvSpPr>
        <p:spPr>
          <a:xfrm>
            <a:off x="285750" y="5409605"/>
            <a:ext cx="191282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noch einen Sieg zu erringen.</a:t>
            </a:r>
            <a:endParaRPr lang="en-US" sz="1046" dirty="0"/>
          </a:p>
        </p:txBody>
      </p:sp>
      <p:sp>
        <p:nvSpPr>
          <p:cNvPr id="27" name="Shape 24"/>
          <p:cNvSpPr/>
          <p:nvPr/>
        </p:nvSpPr>
        <p:spPr>
          <a:xfrm>
            <a:off x="4572000" y="900113"/>
            <a:ext cx="4286250" cy="2928938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014413"/>
            <a:ext cx="4057650" cy="2500313"/>
          </a:xfrm>
          <a:prstGeom prst="rect">
            <a:avLst/>
          </a:prstGeom>
        </p:spPr>
      </p:pic>
      <p:sp>
        <p:nvSpPr>
          <p:cNvPr id="29" name="Text 25"/>
          <p:cNvSpPr/>
          <p:nvPr/>
        </p:nvSpPr>
        <p:spPr>
          <a:xfrm>
            <a:off x="4686300" y="3571875"/>
            <a:ext cx="40576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Schlacht bei Marengo - ein entscheidender Sieg für Napoleons frühe Karriere</a:t>
            </a:r>
            <a:endParaRPr lang="en-US" sz="732" dirty="0"/>
          </a:p>
        </p:txBody>
      </p:sp>
      <p:sp>
        <p:nvSpPr>
          <p:cNvPr id="30" name="Shape 26"/>
          <p:cNvSpPr/>
          <p:nvPr/>
        </p:nvSpPr>
        <p:spPr>
          <a:xfrm>
            <a:off x="4572000" y="4000500"/>
            <a:ext cx="4286250" cy="542925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</p:sp>
      <p:sp>
        <p:nvSpPr>
          <p:cNvPr id="31" name="Text 27"/>
          <p:cNvSpPr/>
          <p:nvPr/>
        </p:nvSpPr>
        <p:spPr>
          <a:xfrm>
            <a:off x="4686300" y="4118372"/>
            <a:ext cx="3307026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"Die Schlacht bei Marengo war beinahe verloren, als sie gewonnen wurde." </a:t>
            </a:r>
            <a:endParaRPr lang="en-US" sz="732" dirty="0"/>
          </a:p>
        </p:txBody>
      </p:sp>
      <p:sp>
        <p:nvSpPr>
          <p:cNvPr id="32" name="Text 28"/>
          <p:cNvSpPr/>
          <p:nvPr/>
        </p:nvSpPr>
        <p:spPr>
          <a:xfrm>
            <a:off x="4686300" y="4286250"/>
            <a:ext cx="40576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— Napoleon Bonaparte</a:t>
            </a:r>
            <a:endParaRPr lang="en-US" sz="732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721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Schlacht bei Austerlitz (1805)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09042"/>
            <a:ext cx="169064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"Dreikaiserschlacht"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1976391" y="909042"/>
            <a:ext cx="178267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gilt als Napoleons größter 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85750" y="1123355"/>
            <a:ext cx="147833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militärischer Triumph.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285750" y="1451967"/>
            <a:ext cx="51649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Datum: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802249" y="1451967"/>
            <a:ext cx="125060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2. Dezember 1805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285750" y="1752005"/>
            <a:ext cx="273472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Ort: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559222" y="1752005"/>
            <a:ext cx="255603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Austerlitz, Mähren (heute Tschechien)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285750" y="2052042"/>
            <a:ext cx="58793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Kontext: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873686" y="2052042"/>
            <a:ext cx="151821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Dritter Koalitionskrieg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285750" y="2352080"/>
            <a:ext cx="55350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Gegner: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839251" y="2352080"/>
            <a:ext cx="3097402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Österreich (Kaiser Franz II.) und Russland (Zar </a:t>
            </a:r>
            <a:endParaRPr lang="en-US" sz="1046" dirty="0"/>
          </a:p>
        </p:txBody>
      </p:sp>
      <p:sp>
        <p:nvSpPr>
          <p:cNvPr id="15" name="Text 12"/>
          <p:cNvSpPr/>
          <p:nvPr/>
        </p:nvSpPr>
        <p:spPr>
          <a:xfrm>
            <a:off x="285750" y="2566392"/>
            <a:ext cx="84410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Alexander I.)</a:t>
            </a:r>
            <a:endParaRPr lang="en-US" sz="1046" dirty="0"/>
          </a:p>
        </p:txBody>
      </p:sp>
      <p:sp>
        <p:nvSpPr>
          <p:cNvPr id="16" name="Text 13"/>
          <p:cNvSpPr/>
          <p:nvPr/>
        </p:nvSpPr>
        <p:spPr>
          <a:xfrm>
            <a:off x="285750" y="2866430"/>
            <a:ext cx="1064000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Truppenstärke:</a:t>
            </a:r>
            <a:endParaRPr lang="en-US" sz="1046" dirty="0"/>
          </a:p>
        </p:txBody>
      </p:sp>
      <p:sp>
        <p:nvSpPr>
          <p:cNvPr id="17" name="Text 14"/>
          <p:cNvSpPr/>
          <p:nvPr/>
        </p:nvSpPr>
        <p:spPr>
          <a:xfrm>
            <a:off x="1349750" y="2866430"/>
            <a:ext cx="1911400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65.000 Franzosen vs. 86.000 </a:t>
            </a:r>
            <a:endParaRPr lang="en-US" sz="1046" dirty="0"/>
          </a:p>
        </p:txBody>
      </p:sp>
      <p:sp>
        <p:nvSpPr>
          <p:cNvPr id="18" name="Text 15"/>
          <p:cNvSpPr/>
          <p:nvPr/>
        </p:nvSpPr>
        <p:spPr>
          <a:xfrm>
            <a:off x="285750" y="3080742"/>
            <a:ext cx="137732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Österreicher/Russen</a:t>
            </a:r>
            <a:endParaRPr lang="en-US" sz="1046" dirty="0"/>
          </a:p>
        </p:txBody>
      </p:sp>
      <p:sp>
        <p:nvSpPr>
          <p:cNvPr id="19" name="Text 16"/>
          <p:cNvSpPr/>
          <p:nvPr/>
        </p:nvSpPr>
        <p:spPr>
          <a:xfrm>
            <a:off x="285750" y="3380780"/>
            <a:ext cx="61665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Verluste:</a:t>
            </a:r>
            <a:endParaRPr lang="en-US" sz="1046" dirty="0"/>
          </a:p>
        </p:txBody>
      </p:sp>
      <p:sp>
        <p:nvSpPr>
          <p:cNvPr id="20" name="Text 17"/>
          <p:cNvSpPr/>
          <p:nvPr/>
        </p:nvSpPr>
        <p:spPr>
          <a:xfrm>
            <a:off x="902401" y="3380780"/>
            <a:ext cx="3325862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10.500 Franzosen vs. 36.000 Österreicher/Russen</a:t>
            </a:r>
            <a:endParaRPr lang="en-US" sz="1046" dirty="0"/>
          </a:p>
        </p:txBody>
      </p:sp>
      <p:sp>
        <p:nvSpPr>
          <p:cNvPr id="21" name="Text 18"/>
          <p:cNvSpPr/>
          <p:nvPr/>
        </p:nvSpPr>
        <p:spPr>
          <a:xfrm>
            <a:off x="285750" y="3700463"/>
            <a:ext cx="405765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Taktische Meisterleistung:</a:t>
            </a:r>
            <a:endParaRPr lang="en-US" sz="1046" dirty="0"/>
          </a:p>
        </p:txBody>
      </p:sp>
      <p:sp>
        <p:nvSpPr>
          <p:cNvPr id="22" name="Text 19"/>
          <p:cNvSpPr/>
          <p:nvPr/>
        </p:nvSpPr>
        <p:spPr>
          <a:xfrm>
            <a:off x="285750" y="3914775"/>
            <a:ext cx="4057650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 täuschte Schwäche vor und lockte die Alliierten in eine Falle. Als diese seinen rechten Flügel angriffen, durchbrach er ihr Zentrum und teilte ihre Armee.</a:t>
            </a:r>
            <a:endParaRPr lang="en-US" sz="1046" dirty="0"/>
          </a:p>
        </p:txBody>
      </p:sp>
      <p:sp>
        <p:nvSpPr>
          <p:cNvPr id="23" name="Shape 20"/>
          <p:cNvSpPr/>
          <p:nvPr/>
        </p:nvSpPr>
        <p:spPr>
          <a:xfrm>
            <a:off x="4572000" y="900113"/>
            <a:ext cx="4286250" cy="328612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014413"/>
            <a:ext cx="4057650" cy="2857500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4686300" y="3929063"/>
            <a:ext cx="40576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 in der Schlacht bei Austerlitz, 2. Dezember 1805</a:t>
            </a:r>
            <a:endParaRPr lang="en-US" sz="732" dirty="0"/>
          </a:p>
        </p:txBody>
      </p:sp>
      <p:sp>
        <p:nvSpPr>
          <p:cNvPr id="26" name="Shape 22"/>
          <p:cNvSpPr/>
          <p:nvPr/>
        </p:nvSpPr>
        <p:spPr>
          <a:xfrm>
            <a:off x="4572000" y="4357688"/>
            <a:ext cx="4286250" cy="122872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27" name="Text 23"/>
          <p:cNvSpPr/>
          <p:nvPr/>
        </p:nvSpPr>
        <p:spPr>
          <a:xfrm>
            <a:off x="4686300" y="4471988"/>
            <a:ext cx="405765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837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Historische Bedeutung:</a:t>
            </a:r>
            <a:endParaRPr lang="en-US" sz="837" dirty="0"/>
          </a:p>
        </p:txBody>
      </p:sp>
      <p:sp>
        <p:nvSpPr>
          <p:cNvPr id="28" name="Text 24"/>
          <p:cNvSpPr/>
          <p:nvPr/>
        </p:nvSpPr>
        <p:spPr>
          <a:xfrm>
            <a:off x="4857750" y="4700588"/>
            <a:ext cx="38862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Ende der Dritten Koalition gegen Frankreich</a:t>
            </a:r>
            <a:endParaRPr lang="en-US" sz="837" dirty="0"/>
          </a:p>
        </p:txBody>
      </p:sp>
      <p:sp>
        <p:nvSpPr>
          <p:cNvPr id="29" name="Text 25"/>
          <p:cNvSpPr/>
          <p:nvPr/>
        </p:nvSpPr>
        <p:spPr>
          <a:xfrm>
            <a:off x="4857750" y="4900613"/>
            <a:ext cx="38862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Auflösung des Heiligen Römischen Reiches (1806)</a:t>
            </a:r>
            <a:endParaRPr lang="en-US" sz="837" dirty="0"/>
          </a:p>
        </p:txBody>
      </p:sp>
      <p:sp>
        <p:nvSpPr>
          <p:cNvPr id="30" name="Text 26"/>
          <p:cNvSpPr/>
          <p:nvPr/>
        </p:nvSpPr>
        <p:spPr>
          <a:xfrm>
            <a:off x="4857750" y="5100638"/>
            <a:ext cx="38862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Gründung des Rheinbundes unter französischem Einfluss</a:t>
            </a:r>
            <a:endParaRPr lang="en-US" sz="837" dirty="0"/>
          </a:p>
        </p:txBody>
      </p:sp>
      <p:sp>
        <p:nvSpPr>
          <p:cNvPr id="31" name="Text 27"/>
          <p:cNvSpPr/>
          <p:nvPr/>
        </p:nvSpPr>
        <p:spPr>
          <a:xfrm>
            <a:off x="4857750" y="5300663"/>
            <a:ext cx="38862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Höhepunkt von Napoleons militärischer Karriere</a:t>
            </a:r>
            <a:endParaRPr lang="en-US" sz="837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863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Schlacht bei Jena-Auerstedt (1806)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09042"/>
            <a:ext cx="51649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Datum: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802249" y="909042"/>
            <a:ext cx="119345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14. Oktober 1806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85750" y="1237655"/>
            <a:ext cx="58793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Kontext: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873686" y="1237655"/>
            <a:ext cx="259862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Vierter Koalitionskrieg gegen Preußen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285750" y="1566267"/>
            <a:ext cx="97612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Besonderheit: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1261876" y="1566267"/>
            <a:ext cx="273248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Zwei parallele Schlachten am selben Tag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457200" y="1894880"/>
            <a:ext cx="59879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Bei Jena: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1055991" y="1894880"/>
            <a:ext cx="313125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Napoleon gegen Fürst Hohenlohe-Ingelfingen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457200" y="2166342"/>
            <a:ext cx="98770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Bei Auerstedt: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457200" y="2166342"/>
            <a:ext cx="3464161" cy="4089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Marschall Davout gegen Herzog von Braunschweig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285750" y="2709267"/>
            <a:ext cx="64553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Ergebnis:</a:t>
            </a:r>
            <a:endParaRPr lang="en-US" sz="1046" dirty="0"/>
          </a:p>
        </p:txBody>
      </p:sp>
      <p:sp>
        <p:nvSpPr>
          <p:cNvPr id="15" name="Text 12"/>
          <p:cNvSpPr/>
          <p:nvPr/>
        </p:nvSpPr>
        <p:spPr>
          <a:xfrm>
            <a:off x="931283" y="2709267"/>
            <a:ext cx="238274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Vernichtende Niederlage Preußens</a:t>
            </a:r>
            <a:endParaRPr lang="en-US" sz="1046" dirty="0"/>
          </a:p>
        </p:txBody>
      </p:sp>
      <p:sp>
        <p:nvSpPr>
          <p:cNvPr id="16" name="Text 13"/>
          <p:cNvSpPr/>
          <p:nvPr/>
        </p:nvSpPr>
        <p:spPr>
          <a:xfrm>
            <a:off x="285750" y="3037880"/>
            <a:ext cx="509662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Folgen:</a:t>
            </a:r>
            <a:endParaRPr lang="en-US" sz="1046" dirty="0"/>
          </a:p>
        </p:txBody>
      </p:sp>
      <p:sp>
        <p:nvSpPr>
          <p:cNvPr id="17" name="Text 14"/>
          <p:cNvSpPr/>
          <p:nvPr/>
        </p:nvSpPr>
        <p:spPr>
          <a:xfrm>
            <a:off x="457200" y="3357563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Zusammenbruch des preußischen Staates</a:t>
            </a:r>
            <a:endParaRPr lang="en-US" sz="1046" dirty="0"/>
          </a:p>
        </p:txBody>
      </p:sp>
      <p:sp>
        <p:nvSpPr>
          <p:cNvPr id="18" name="Text 15"/>
          <p:cNvSpPr/>
          <p:nvPr/>
        </p:nvSpPr>
        <p:spPr>
          <a:xfrm>
            <a:off x="457200" y="3600450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Französische Besetzung Berlins</a:t>
            </a:r>
            <a:endParaRPr lang="en-US" sz="1046" dirty="0"/>
          </a:p>
        </p:txBody>
      </p:sp>
      <p:sp>
        <p:nvSpPr>
          <p:cNvPr id="19" name="Text 16"/>
          <p:cNvSpPr/>
          <p:nvPr/>
        </p:nvSpPr>
        <p:spPr>
          <a:xfrm>
            <a:off x="457200" y="3843338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Beginn preußischer Reformen</a:t>
            </a:r>
            <a:endParaRPr lang="en-US" sz="1046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0113"/>
            <a:ext cx="4286250" cy="2143125"/>
          </a:xfrm>
          <a:prstGeom prst="rect">
            <a:avLst/>
          </a:prstGeom>
        </p:spPr>
      </p:pic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14688"/>
            <a:ext cx="4286250" cy="17859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150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Schlacht bei Borodino (1812)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909042"/>
            <a:ext cx="128774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7. September 1812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1573495" y="909042"/>
            <a:ext cx="185709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Die blutigste Schlacht der 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85750" y="1123355"/>
            <a:ext cx="155677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Napoleonischen Kriege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285750" y="1451967"/>
            <a:ext cx="58793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Kontext: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873686" y="1451967"/>
            <a:ext cx="307583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Teil des Russlandfeldzugs, auf dem Weg nach 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285750" y="1666280"/>
            <a:ext cx="52922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Moskau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285750" y="1966317"/>
            <a:ext cx="55350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Gegner: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839251" y="1966317"/>
            <a:ext cx="219014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Russland unter General Kutuzov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285750" y="2266355"/>
            <a:ext cx="115572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Truppenstärken: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457200" y="2557463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Franzosen: 130.000 Mann mit über 500 Geschützen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457200" y="2771775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Russen: 120.000 Mann mit über 600 Geschützen</a:t>
            </a:r>
            <a:endParaRPr lang="en-US" sz="1046" dirty="0"/>
          </a:p>
        </p:txBody>
      </p:sp>
      <p:sp>
        <p:nvSpPr>
          <p:cNvPr id="15" name="Text 12"/>
          <p:cNvSpPr/>
          <p:nvPr/>
        </p:nvSpPr>
        <p:spPr>
          <a:xfrm>
            <a:off x="285750" y="3080742"/>
            <a:ext cx="54264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Verlauf:</a:t>
            </a:r>
            <a:endParaRPr lang="en-US" sz="1046" dirty="0"/>
          </a:p>
        </p:txBody>
      </p:sp>
      <p:sp>
        <p:nvSpPr>
          <p:cNvPr id="16" name="Text 13"/>
          <p:cNvSpPr/>
          <p:nvPr/>
        </p:nvSpPr>
        <p:spPr>
          <a:xfrm>
            <a:off x="828396" y="3080742"/>
            <a:ext cx="337344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Frontaler Angriff auf russische Stellungen, extrem </a:t>
            </a:r>
            <a:endParaRPr lang="en-US" sz="1046" dirty="0"/>
          </a:p>
        </p:txBody>
      </p:sp>
      <p:sp>
        <p:nvSpPr>
          <p:cNvPr id="17" name="Text 14"/>
          <p:cNvSpPr/>
          <p:nvPr/>
        </p:nvSpPr>
        <p:spPr>
          <a:xfrm>
            <a:off x="285750" y="3295055"/>
            <a:ext cx="310211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verlustreiche Kämpfe um die Raewski-Schanze</a:t>
            </a:r>
            <a:endParaRPr lang="en-US" sz="1046" dirty="0"/>
          </a:p>
        </p:txBody>
      </p:sp>
      <p:sp>
        <p:nvSpPr>
          <p:cNvPr id="18" name="Text 15"/>
          <p:cNvSpPr/>
          <p:nvPr/>
        </p:nvSpPr>
        <p:spPr>
          <a:xfrm>
            <a:off x="285750" y="3595092"/>
            <a:ext cx="64553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Ergebnis:</a:t>
            </a:r>
            <a:endParaRPr lang="en-US" sz="1046" dirty="0"/>
          </a:p>
        </p:txBody>
      </p:sp>
      <p:sp>
        <p:nvSpPr>
          <p:cNvPr id="19" name="Text 16"/>
          <p:cNvSpPr/>
          <p:nvPr/>
        </p:nvSpPr>
        <p:spPr>
          <a:xfrm>
            <a:off x="931283" y="3595092"/>
            <a:ext cx="3395430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Formeller französischer Sieg, aber zu hohem Preis</a:t>
            </a:r>
            <a:endParaRPr lang="en-US" sz="1046" dirty="0"/>
          </a:p>
        </p:txBody>
      </p:sp>
      <p:sp>
        <p:nvSpPr>
          <p:cNvPr id="20" name="Text 17"/>
          <p:cNvSpPr/>
          <p:nvPr/>
        </p:nvSpPr>
        <p:spPr>
          <a:xfrm>
            <a:off x="285750" y="3895130"/>
            <a:ext cx="81282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Bedeutung:</a:t>
            </a:r>
            <a:endParaRPr lang="en-US" sz="1046" dirty="0"/>
          </a:p>
        </p:txBody>
      </p:sp>
      <p:sp>
        <p:nvSpPr>
          <p:cNvPr id="21" name="Text 18"/>
          <p:cNvSpPr/>
          <p:nvPr/>
        </p:nvSpPr>
        <p:spPr>
          <a:xfrm>
            <a:off x="1135745" y="3895130"/>
            <a:ext cx="796110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Pyrrhussieg</a:t>
            </a:r>
            <a:endParaRPr lang="en-US" sz="1046" dirty="0"/>
          </a:p>
        </p:txBody>
      </p:sp>
      <p:sp>
        <p:nvSpPr>
          <p:cNvPr id="22" name="Text 19"/>
          <p:cNvSpPr/>
          <p:nvPr/>
        </p:nvSpPr>
        <p:spPr>
          <a:xfrm>
            <a:off x="1931854" y="3895130"/>
            <a:ext cx="197926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– öffnete zwar den Weg nach </a:t>
            </a:r>
            <a:endParaRPr lang="en-US" sz="1046" dirty="0"/>
          </a:p>
        </p:txBody>
      </p:sp>
      <p:sp>
        <p:nvSpPr>
          <p:cNvPr id="23" name="Text 20"/>
          <p:cNvSpPr/>
          <p:nvPr/>
        </p:nvSpPr>
        <p:spPr>
          <a:xfrm>
            <a:off x="285750" y="4109442"/>
            <a:ext cx="386005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Moskau, schwächte aber die Grande Armée entscheidend</a:t>
            </a:r>
            <a:endParaRPr lang="en-US" sz="1046" dirty="0"/>
          </a:p>
        </p:txBody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0113"/>
            <a:ext cx="4286250" cy="2143125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4572000" y="3071813"/>
            <a:ext cx="42862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Darstellung der Schlacht bei Borodino</a:t>
            </a:r>
            <a:endParaRPr lang="en-US" sz="732" dirty="0"/>
          </a:p>
        </p:txBody>
      </p:sp>
      <p:sp>
        <p:nvSpPr>
          <p:cNvPr id="26" name="Shape 22"/>
          <p:cNvSpPr/>
          <p:nvPr/>
        </p:nvSpPr>
        <p:spPr>
          <a:xfrm>
            <a:off x="4572000" y="3386138"/>
            <a:ext cx="4286250" cy="214312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27" name="Text 23"/>
          <p:cNvSpPr/>
          <p:nvPr/>
        </p:nvSpPr>
        <p:spPr>
          <a:xfrm>
            <a:off x="4686300" y="3500438"/>
            <a:ext cx="40576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Verluste bei Borodino</a:t>
            </a:r>
            <a:endParaRPr lang="en-US" sz="1350" dirty="0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3843338"/>
            <a:ext cx="4057650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650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5750" y="285750"/>
            <a:ext cx="85725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025" b="1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Völkerschlacht bei Leipzig (1813)</a:t>
            </a:r>
            <a:endParaRPr lang="en-US" sz="2025" dirty="0"/>
          </a:p>
        </p:txBody>
      </p:sp>
      <p:sp>
        <p:nvSpPr>
          <p:cNvPr id="4" name="Text 1"/>
          <p:cNvSpPr/>
          <p:nvPr/>
        </p:nvSpPr>
        <p:spPr>
          <a:xfrm>
            <a:off x="285750" y="851892"/>
            <a:ext cx="25890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</a:t>
            </a:r>
            <a:endParaRPr lang="en-US" sz="1046" dirty="0"/>
          </a:p>
        </p:txBody>
      </p:sp>
      <p:sp>
        <p:nvSpPr>
          <p:cNvPr id="5" name="Text 2"/>
          <p:cNvSpPr/>
          <p:nvPr/>
        </p:nvSpPr>
        <p:spPr>
          <a:xfrm>
            <a:off x="544655" y="851892"/>
            <a:ext cx="147719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"Schlacht der Völker"</a:t>
            </a:r>
            <a:endParaRPr lang="en-US" sz="1046" dirty="0"/>
          </a:p>
        </p:txBody>
      </p:sp>
      <p:sp>
        <p:nvSpPr>
          <p:cNvPr id="6" name="Text 3"/>
          <p:cNvSpPr/>
          <p:nvPr/>
        </p:nvSpPr>
        <p:spPr>
          <a:xfrm>
            <a:off x="2021849" y="851892"/>
            <a:ext cx="222170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war eine der größten Schlachten </a:t>
            </a:r>
            <a:endParaRPr lang="en-US" sz="1046" dirty="0"/>
          </a:p>
        </p:txBody>
      </p:sp>
      <p:sp>
        <p:nvSpPr>
          <p:cNvPr id="7" name="Text 4"/>
          <p:cNvSpPr/>
          <p:nvPr/>
        </p:nvSpPr>
        <p:spPr>
          <a:xfrm>
            <a:off x="285750" y="1066205"/>
            <a:ext cx="310669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vor dem Ersten Weltkrieg und markierte einen </a:t>
            </a:r>
            <a:endParaRPr lang="en-US" sz="1046" dirty="0"/>
          </a:p>
        </p:txBody>
      </p:sp>
      <p:sp>
        <p:nvSpPr>
          <p:cNvPr id="8" name="Text 5"/>
          <p:cNvSpPr/>
          <p:nvPr/>
        </p:nvSpPr>
        <p:spPr>
          <a:xfrm>
            <a:off x="285750" y="1280517"/>
            <a:ext cx="3553178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entscheidenden Wendepunkt in den Napoleonischen </a:t>
            </a:r>
            <a:endParaRPr lang="en-US" sz="1046" dirty="0"/>
          </a:p>
        </p:txBody>
      </p:sp>
      <p:sp>
        <p:nvSpPr>
          <p:cNvPr id="9" name="Text 6"/>
          <p:cNvSpPr/>
          <p:nvPr/>
        </p:nvSpPr>
        <p:spPr>
          <a:xfrm>
            <a:off x="285750" y="1494830"/>
            <a:ext cx="55994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Kriegen.</a:t>
            </a:r>
            <a:endParaRPr lang="en-US" sz="1046" dirty="0"/>
          </a:p>
        </p:txBody>
      </p:sp>
      <p:sp>
        <p:nvSpPr>
          <p:cNvPr id="10" name="Text 7"/>
          <p:cNvSpPr/>
          <p:nvPr/>
        </p:nvSpPr>
        <p:spPr>
          <a:xfrm>
            <a:off x="285750" y="1871663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Datum:</a:t>
            </a:r>
            <a:endParaRPr lang="en-US" sz="1046" dirty="0"/>
          </a:p>
        </p:txBody>
      </p:sp>
      <p:sp>
        <p:nvSpPr>
          <p:cNvPr id="11" name="Text 8"/>
          <p:cNvSpPr/>
          <p:nvPr/>
        </p:nvSpPr>
        <p:spPr>
          <a:xfrm>
            <a:off x="1285875" y="1871663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16.-19. Oktober 1813</a:t>
            </a:r>
            <a:endParaRPr lang="en-US" sz="1046" dirty="0"/>
          </a:p>
        </p:txBody>
      </p:sp>
      <p:sp>
        <p:nvSpPr>
          <p:cNvPr id="12" name="Text 9"/>
          <p:cNvSpPr/>
          <p:nvPr/>
        </p:nvSpPr>
        <p:spPr>
          <a:xfrm>
            <a:off x="285750" y="2264569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Ort:</a:t>
            </a:r>
            <a:endParaRPr lang="en-US" sz="1046" dirty="0"/>
          </a:p>
        </p:txBody>
      </p:sp>
      <p:sp>
        <p:nvSpPr>
          <p:cNvPr id="13" name="Text 10"/>
          <p:cNvSpPr/>
          <p:nvPr/>
        </p:nvSpPr>
        <p:spPr>
          <a:xfrm>
            <a:off x="1285875" y="2264569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Leipzig, Sachsen</a:t>
            </a:r>
            <a:endParaRPr lang="en-US" sz="1046" dirty="0"/>
          </a:p>
        </p:txBody>
      </p:sp>
      <p:sp>
        <p:nvSpPr>
          <p:cNvPr id="14" name="Text 11"/>
          <p:cNvSpPr/>
          <p:nvPr/>
        </p:nvSpPr>
        <p:spPr>
          <a:xfrm>
            <a:off x="285750" y="2657475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Kontext:</a:t>
            </a:r>
            <a:endParaRPr lang="en-US" sz="1046" dirty="0"/>
          </a:p>
        </p:txBody>
      </p:sp>
      <p:sp>
        <p:nvSpPr>
          <p:cNvPr id="15" name="Text 12"/>
          <p:cNvSpPr/>
          <p:nvPr/>
        </p:nvSpPr>
        <p:spPr>
          <a:xfrm>
            <a:off x="1285875" y="2657475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Befreiungskriege, Sechster Koalitionskrieg</a:t>
            </a:r>
            <a:endParaRPr lang="en-US" sz="1046" dirty="0"/>
          </a:p>
        </p:txBody>
      </p:sp>
      <p:sp>
        <p:nvSpPr>
          <p:cNvPr id="16" name="Text 13"/>
          <p:cNvSpPr/>
          <p:nvPr/>
        </p:nvSpPr>
        <p:spPr>
          <a:xfrm>
            <a:off x="285750" y="3050381"/>
            <a:ext cx="10001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Gegner:</a:t>
            </a:r>
            <a:endParaRPr lang="en-US" sz="1046" dirty="0"/>
          </a:p>
        </p:txBody>
      </p:sp>
      <p:sp>
        <p:nvSpPr>
          <p:cNvPr id="17" name="Text 14"/>
          <p:cNvSpPr/>
          <p:nvPr/>
        </p:nvSpPr>
        <p:spPr>
          <a:xfrm>
            <a:off x="1285875" y="3050381"/>
            <a:ext cx="30575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Koalition aus Österreich, Preußen, Russland und Schweden</a:t>
            </a:r>
            <a:endParaRPr lang="en-US" sz="1046" dirty="0"/>
          </a:p>
        </p:txBody>
      </p:sp>
      <p:sp>
        <p:nvSpPr>
          <p:cNvPr id="18" name="Text 15"/>
          <p:cNvSpPr/>
          <p:nvPr/>
        </p:nvSpPr>
        <p:spPr>
          <a:xfrm>
            <a:off x="285750" y="3657600"/>
            <a:ext cx="10001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Truppenstärke:</a:t>
            </a:r>
            <a:endParaRPr lang="en-US" sz="1046" dirty="0"/>
          </a:p>
        </p:txBody>
      </p:sp>
      <p:sp>
        <p:nvSpPr>
          <p:cNvPr id="19" name="Text 16"/>
          <p:cNvSpPr/>
          <p:nvPr/>
        </p:nvSpPr>
        <p:spPr>
          <a:xfrm>
            <a:off x="1285875" y="3657600"/>
            <a:ext cx="305752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190.000 Franzosen vs. 300.000 Alliierte</a:t>
            </a:r>
            <a:endParaRPr lang="en-US" sz="1046" dirty="0"/>
          </a:p>
        </p:txBody>
      </p:sp>
      <p:sp>
        <p:nvSpPr>
          <p:cNvPr id="20" name="Text 17"/>
          <p:cNvSpPr/>
          <p:nvPr/>
        </p:nvSpPr>
        <p:spPr>
          <a:xfrm>
            <a:off x="285750" y="4050506"/>
            <a:ext cx="405765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46" b="1" dirty="0">
                <a:solidFill>
                  <a:srgbClr val="FFD7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Folgen:</a:t>
            </a:r>
            <a:endParaRPr lang="en-US" sz="1046" dirty="0"/>
          </a:p>
        </p:txBody>
      </p:sp>
      <p:sp>
        <p:nvSpPr>
          <p:cNvPr id="21" name="Text 18"/>
          <p:cNvSpPr/>
          <p:nvPr/>
        </p:nvSpPr>
        <p:spPr>
          <a:xfrm>
            <a:off x="457200" y="4321969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Ende der französischen Herrschaft in Deutschland</a:t>
            </a:r>
            <a:endParaRPr lang="en-US" sz="1046" dirty="0"/>
          </a:p>
        </p:txBody>
      </p:sp>
      <p:sp>
        <p:nvSpPr>
          <p:cNvPr id="22" name="Text 19"/>
          <p:cNvSpPr/>
          <p:nvPr/>
        </p:nvSpPr>
        <p:spPr>
          <a:xfrm>
            <a:off x="457200" y="4564856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Auflösung des Rheinbundes</a:t>
            </a:r>
            <a:endParaRPr lang="en-US" sz="1046" dirty="0"/>
          </a:p>
        </p:txBody>
      </p:sp>
      <p:sp>
        <p:nvSpPr>
          <p:cNvPr id="23" name="Text 20"/>
          <p:cNvSpPr/>
          <p:nvPr/>
        </p:nvSpPr>
        <p:spPr>
          <a:xfrm>
            <a:off x="457200" y="4807744"/>
            <a:ext cx="38862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Rückzug Napoleons hinter den Rhein</a:t>
            </a:r>
            <a:endParaRPr lang="en-US" sz="1046" dirty="0"/>
          </a:p>
        </p:txBody>
      </p:sp>
      <p:sp>
        <p:nvSpPr>
          <p:cNvPr id="24" name="Text 21"/>
          <p:cNvSpPr/>
          <p:nvPr/>
        </p:nvSpPr>
        <p:spPr>
          <a:xfrm>
            <a:off x="457200" y="5050631"/>
            <a:ext cx="38862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46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Beginn des Zusammenbruchs des französischen Kaiserreichs</a:t>
            </a:r>
            <a:endParaRPr lang="en-US" sz="1046" dirty="0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42963"/>
            <a:ext cx="4286250" cy="2286000"/>
          </a:xfrm>
          <a:prstGeom prst="rect">
            <a:avLst/>
          </a:prstGeom>
        </p:spPr>
      </p:pic>
      <p:sp>
        <p:nvSpPr>
          <p:cNvPr id="26" name="Text 22"/>
          <p:cNvSpPr/>
          <p:nvPr/>
        </p:nvSpPr>
        <p:spPr>
          <a:xfrm>
            <a:off x="4572000" y="3157538"/>
            <a:ext cx="42862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732" i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Völkerschlacht bei Leipzig von Friedrich Kaiser</a:t>
            </a:r>
            <a:endParaRPr lang="en-US" sz="732" dirty="0"/>
          </a:p>
        </p:txBody>
      </p:sp>
      <p:sp>
        <p:nvSpPr>
          <p:cNvPr id="27" name="Shape 23"/>
          <p:cNvSpPr/>
          <p:nvPr/>
        </p:nvSpPr>
        <p:spPr>
          <a:xfrm>
            <a:off x="4572000" y="3471863"/>
            <a:ext cx="4286250" cy="1857375"/>
          </a:xfrm>
          <a:prstGeom prst="rect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28" name="Text 24"/>
          <p:cNvSpPr/>
          <p:nvPr/>
        </p:nvSpPr>
        <p:spPr>
          <a:xfrm>
            <a:off x="4686300" y="3586163"/>
            <a:ext cx="405765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dirty="0">
                <a:solidFill>
                  <a:srgbClr val="FFD7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Verlauf der Schlacht</a:t>
            </a:r>
            <a:endParaRPr lang="en-US" sz="1350" dirty="0"/>
          </a:p>
        </p:txBody>
      </p:sp>
      <p:sp>
        <p:nvSpPr>
          <p:cNvPr id="29" name="Text 25"/>
          <p:cNvSpPr/>
          <p:nvPr/>
        </p:nvSpPr>
        <p:spPr>
          <a:xfrm>
            <a:off x="4857750" y="3936206"/>
            <a:ext cx="68649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16. Oktober:</a:t>
            </a:r>
            <a:endParaRPr lang="en-US" sz="837" dirty="0"/>
          </a:p>
        </p:txBody>
      </p:sp>
      <p:sp>
        <p:nvSpPr>
          <p:cNvPr id="30" name="Text 26"/>
          <p:cNvSpPr/>
          <p:nvPr/>
        </p:nvSpPr>
        <p:spPr>
          <a:xfrm>
            <a:off x="5544248" y="3936206"/>
            <a:ext cx="2957624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Erste Angriffe der Alliierten, unentschiedener Ausgang</a:t>
            </a:r>
            <a:endParaRPr lang="en-US" sz="837" dirty="0"/>
          </a:p>
        </p:txBody>
      </p:sp>
      <p:sp>
        <p:nvSpPr>
          <p:cNvPr id="31" name="Text 27"/>
          <p:cNvSpPr/>
          <p:nvPr/>
        </p:nvSpPr>
        <p:spPr>
          <a:xfrm>
            <a:off x="4857750" y="4164806"/>
            <a:ext cx="68649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17. Oktober:</a:t>
            </a:r>
            <a:endParaRPr lang="en-US" sz="837" dirty="0"/>
          </a:p>
        </p:txBody>
      </p:sp>
      <p:sp>
        <p:nvSpPr>
          <p:cNvPr id="32" name="Text 28"/>
          <p:cNvSpPr/>
          <p:nvPr/>
        </p:nvSpPr>
        <p:spPr>
          <a:xfrm>
            <a:off x="5544248" y="4164806"/>
            <a:ext cx="2501680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Relative Ruhe, Verstärkungen für die Alliierten</a:t>
            </a:r>
            <a:endParaRPr lang="en-US" sz="837" dirty="0"/>
          </a:p>
        </p:txBody>
      </p:sp>
      <p:sp>
        <p:nvSpPr>
          <p:cNvPr id="33" name="Text 29"/>
          <p:cNvSpPr/>
          <p:nvPr/>
        </p:nvSpPr>
        <p:spPr>
          <a:xfrm>
            <a:off x="4857750" y="4393406"/>
            <a:ext cx="68649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18. Oktober:</a:t>
            </a:r>
            <a:endParaRPr lang="en-US" sz="837" dirty="0"/>
          </a:p>
        </p:txBody>
      </p:sp>
      <p:sp>
        <p:nvSpPr>
          <p:cNvPr id="34" name="Text 30"/>
          <p:cNvSpPr/>
          <p:nvPr/>
        </p:nvSpPr>
        <p:spPr>
          <a:xfrm>
            <a:off x="5544248" y="4393406"/>
            <a:ext cx="2796136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Hauptschlacht mit massiven Angriffen der Alliierten</a:t>
            </a:r>
            <a:endParaRPr lang="en-US" sz="837" dirty="0"/>
          </a:p>
        </p:txBody>
      </p:sp>
      <p:sp>
        <p:nvSpPr>
          <p:cNvPr id="35" name="Text 31"/>
          <p:cNvSpPr/>
          <p:nvPr/>
        </p:nvSpPr>
        <p:spPr>
          <a:xfrm>
            <a:off x="4857750" y="4622006"/>
            <a:ext cx="68649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b="1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19. Oktober:</a:t>
            </a:r>
            <a:endParaRPr lang="en-US" sz="837" dirty="0"/>
          </a:p>
        </p:txBody>
      </p:sp>
      <p:sp>
        <p:nvSpPr>
          <p:cNvPr id="36" name="Text 32"/>
          <p:cNvSpPr/>
          <p:nvPr/>
        </p:nvSpPr>
        <p:spPr>
          <a:xfrm>
            <a:off x="5544248" y="4622006"/>
            <a:ext cx="3040949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 Französischer Rückzug, Katastrophe an der Elsterbrücke</a:t>
            </a:r>
            <a:endParaRPr lang="en-US" sz="837" dirty="0"/>
          </a:p>
        </p:txBody>
      </p:sp>
      <p:sp>
        <p:nvSpPr>
          <p:cNvPr id="37" name="Text 33"/>
          <p:cNvSpPr/>
          <p:nvPr/>
        </p:nvSpPr>
        <p:spPr>
          <a:xfrm>
            <a:off x="4686300" y="4872038"/>
            <a:ext cx="40576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837" dirty="0">
                <a:solidFill>
                  <a:srgbClr val="E6E6E6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Die vorzeitige Sprengung der Elsterbrücke schnitt etwa 30.000 französische Soldaten vom Rückzug ab.</a:t>
            </a:r>
            <a:endParaRPr lang="en-US" sz="837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1167</Words>
  <Application>Microsoft Office PowerPoint</Application>
  <PresentationFormat>Bildschirmpräsentation (16:9)</PresentationFormat>
  <Paragraphs>220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Noto Sans</vt:lpstr>
      <vt:lpstr>Open Sans</vt:lpstr>
      <vt:lpstr>Playfair Display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Matthias Werner</cp:lastModifiedBy>
  <cp:revision>1</cp:revision>
  <dcterms:created xsi:type="dcterms:W3CDTF">2025-09-29T18:28:49Z</dcterms:created>
  <dcterms:modified xsi:type="dcterms:W3CDTF">2025-09-29T23:33:41Z</dcterms:modified>
</cp:coreProperties>
</file>